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104868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EA26A2B9-1222-409C-AE7C-E90475C4162E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84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CA"/>
          </a:p>
        </p:txBody>
      </p:sp>
      <p:sp>
        <p:nvSpPr>
          <p:cNvPr id="104868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104868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104868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D9685CA-3F77-4CA0-87AA-297231BD24C3}" type="slidenum">
              <a:rPr lang="en-CA" smtClean="0"/>
              <a:t>‹#›</a:t>
            </a:fld>
            <a:endParaRPr lang="en-CA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lang="en-CA" smtClean="0"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 budget, concerns and issues.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4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sz="1200" lang="en-CA" smtClean="0">
                <a:latin typeface="Times New Roman" pitchFamily="18" charset="0"/>
                <a:cs typeface="Times New Roman" pitchFamily="18" charset="0"/>
              </a:rPr>
              <a:t>Marketing</a:t>
            </a:r>
            <a:r>
              <a:rPr baseline="0" dirty="0" sz="1200" lang="en-CA" smtClean="0">
                <a:latin typeface="Times New Roman" pitchFamily="18" charset="0"/>
                <a:cs typeface="Times New Roman" pitchFamily="18" charset="0"/>
              </a:rPr>
              <a:t> budget cater for promotions, publicizing and advertising of business and business brands.</a:t>
            </a:r>
            <a:endParaRPr dirty="0" sz="12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0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lang="en-CA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 concerns for the food truck business include grabbing of new deals that can open job opportunities, minimise superfluous expenses and advertise the various brands.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3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lang="en-CA" smtClean="0">
                <a:latin typeface="Times New Roman" pitchFamily="18" charset="0"/>
                <a:cs typeface="Times New Roman" pitchFamily="18" charset="0"/>
              </a:rPr>
              <a:t>The management will ensure</a:t>
            </a:r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 the drawing of marketing budget perfect, and the date used to predict positive outcome of the funded activity is correct.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4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lang="en-CA" smtClean="0">
                <a:latin typeface="Times New Roman" pitchFamily="18" charset="0"/>
                <a:cs typeface="Times New Roman" pitchFamily="18" charset="0"/>
              </a:rPr>
              <a:t>Disunity</a:t>
            </a:r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 between and among departments should be avoided so that marketing of the business and business brands is successfully.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9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An effective marketing budget is that which funds activities which are earn the organisation some benefits. 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34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r>
              <a:rPr dirty="0" lang="en-CA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baseline="0" dirty="0" lang="en-CA" smtClean="0">
                <a:latin typeface="Times New Roman" pitchFamily="18" charset="0"/>
                <a:cs typeface="Times New Roman" pitchFamily="18" charset="0"/>
              </a:rPr>
              <a:t> end.</a:t>
            </a:r>
            <a:endParaRPr dirty="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D9685CA-3F77-4CA0-87AA-297231BD24C3}" type="slidenum">
              <a:rPr lang="en-CA" smtClean="0"/>
              <a:t>7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Ref idx="1002">
        <a:schemeClr val="bg2"/>
      </p:bgRef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anchor="b" bIns="0" rIns="18288" tIns="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4858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58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58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2"/>
      </p:bgRef>
    </p:bg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anchor="b" bIns="0" tIns="0" vert="horz">
            <a:no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baseline="0" b="1" cap="none" dirty="0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algn="tl" blurRad="38100" dir="5400000" dist="25400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1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anchor="t"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9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5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anchor="b" tIns="4572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6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7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anchor="ctr" bIns="0" lIns="45720" rIns="45720" tIns="0"/>
          <a:lstStyle>
            <a:lvl1pPr indent="0" marL="0">
              <a:buNone/>
              <a:defRPr baseline="0" b="1" cap="none" sz="2400">
                <a:solidFill>
                  <a:schemeClr val="tx2"/>
                </a:solidFill>
                <a:effectLst/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8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7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7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anchor="b" bIns="0" tIns="45720" vert="horz">
            <a:normAutofit/>
            <a:scene3d>
              <a:camera prst="orthographicFront"/>
              <a:lightRig dir="t" rig="freezing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3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3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3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7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7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anchor="b" lIns="0">
            <a:noAutofit/>
          </a:bodyPr>
          <a:lstStyle>
            <a:lvl1pPr algn="l" rtl="0">
              <a:spcBef>
                <a:spcPct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7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78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8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8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46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eaLnBrk="1" hangingPunct="1" latinLnBrk="0"/>
            <a:endParaRPr kumimoji="0" lang="en-US"/>
          </a:p>
        </p:txBody>
      </p:sp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anchor="b" bIns="45720" lIns="45720" rIns="45720" tIns="45720" vert="horz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anchor="t" bIns="45720"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  <p:sp>
        <p:nvSpPr>
          <p:cNvPr id="1048652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53" name="Freeform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654" name="Freeform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CA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7" name="Freeform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pPr algn="l" eaLnBrk="1" hangingPunct="1" latinLnBrk="0" marL="0" rtl="0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8578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/>
        </p:spPr>
        <p:txBody>
          <a:bodyPr anchor="b" bIns="0" lIns="0" rIns="0" vert="horz">
            <a:normAutofit/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79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8B0255-F9FC-409A-86B7-94F59F126F62}" type="datetimeFigureOut">
              <a:rPr lang="en-CA" smtClean="0"/>
              <a:t>26/06/2019</a:t>
            </a:fld>
            <a:endParaRPr lang="en-CA"/>
          </a:p>
        </p:txBody>
      </p:sp>
      <p:sp>
        <p:nvSpPr>
          <p:cNvPr id="1048581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/>
        </p:spPr>
        <p:txBody>
          <a:bodyPr anchor="b" bIns="0" lIns="0" rIns="0" tIns="0" vert="horz"/>
          <a:lstStyle>
            <a:lvl1pPr algn="l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048582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/>
        </p:spPr>
        <p:txBody>
          <a:bodyPr anchor="b" bIns="0" lIns="0" rIns="0" tIns="0" vert="horz"/>
          <a:lstStyle>
            <a:lvl1pPr algn="r" eaLnBrk="1" hangingPunct="1" latinLnBrk="0">
              <a:defRPr sz="1200" kumimoji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B1BB84-FF25-4157-B2FF-173BC9EF87B8}" type="slidenum">
              <a:rPr lang="en-CA" smtClean="0"/>
              <a:t>‹#›</a:t>
            </a:fld>
            <a:endParaRPr lang="en-CA"/>
          </a:p>
        </p:txBody>
      </p:sp>
      <p:grpSp>
        <p:nvGrpSpPr>
          <p:cNvPr id="10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048583" name="Freeform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4" name="Freeform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="0" sz="5000" kern="1200" kumimoji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algn="l" eaLnBrk="1" hangingPunct="1" indent="-274320" latinLnBrk="0" marL="274320" rtl="0">
        <a:spcBef>
          <a:spcPct val="20000"/>
        </a:spcBef>
        <a:buClr>
          <a:schemeClr val="accent3"/>
        </a:buClr>
        <a:buSzPct val="95000"/>
        <a:buFont typeface="Wingdings 2"/>
        <a:buChar char=""/>
        <a:defRPr sz="26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46888" latinLnBrk="0" marL="640080" rtl="0">
        <a:spcBef>
          <a:spcPct val="20000"/>
        </a:spcBef>
        <a:buClr>
          <a:schemeClr val="accent1"/>
        </a:buClr>
        <a:buSzPct val="85000"/>
        <a:buFont typeface="Wingdings 2"/>
        <a:buChar char=""/>
        <a:defRPr sz="24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46888" latinLnBrk="0" marL="914400" rtl="0">
        <a:spcBef>
          <a:spcPct val="20000"/>
        </a:spcBef>
        <a:buClr>
          <a:schemeClr val="accent2"/>
        </a:buClr>
        <a:buSzPct val="70000"/>
        <a:buFont typeface="Wingdings 2"/>
        <a:buChar char="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10312" latinLnBrk="0" marL="1188720" rtl="0">
        <a:spcBef>
          <a:spcPct val="20000"/>
        </a:spcBef>
        <a:buClr>
          <a:schemeClr val="accent3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10312" latinLnBrk="0" marL="1463040" rtl="0">
        <a:spcBef>
          <a:spcPct val="20000"/>
        </a:spcBef>
        <a:buClr>
          <a:schemeClr val="accent4"/>
        </a:buClr>
        <a:buSzPct val="65000"/>
        <a:buFont typeface="Wingdings 2"/>
        <a:buChar char=""/>
        <a:defRPr sz="20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10312" latinLnBrk="0" marL="1737360" rtl="0">
        <a:spcBef>
          <a:spcPct val="20000"/>
        </a:spcBef>
        <a:buClr>
          <a:schemeClr val="accent5"/>
        </a:buClr>
        <a:buSzPct val="80000"/>
        <a:buFont typeface="Wingdings 2"/>
        <a:buChar char="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182880" latinLnBrk="0" marL="1920240" rtl="0">
        <a:spcBef>
          <a:spcPct val="20000"/>
        </a:spcBef>
        <a:buClr>
          <a:schemeClr val="accent6"/>
        </a:buClr>
        <a:buSzPct val="80000"/>
        <a:buFont typeface="Wingdings 2"/>
        <a:buChar char="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182880" latinLnBrk="0" marL="2194560" rtl="0">
        <a:spcBef>
          <a:spcPct val="20000"/>
        </a:spcBef>
        <a:buClr>
          <a:schemeClr val="tx2"/>
        </a:buClr>
        <a:buChar char="•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182880" latinLnBrk="0" marL="2468880" rtl="0">
        <a:spcBef>
          <a:spcPct val="20000"/>
        </a:spcBef>
        <a:buClr>
          <a:schemeClr val="tx2"/>
        </a:buClr>
        <a:buFontTx/>
        <a:buChar char="•"/>
        <a:defRPr baseline="0" sz="14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p>
            <a:r>
              <a:rPr dirty="0" sz="4000" lang="en-CA" smtClean="0">
                <a:latin typeface="Times New Roman" pitchFamily="18" charset="0"/>
                <a:cs typeface="Times New Roman" pitchFamily="18" charset="0"/>
              </a:rPr>
              <a:t>Cafe and Food Truck Business</a:t>
            </a:r>
            <a:endParaRPr dirty="0" sz="4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p>
            <a:r>
              <a:rPr dirty="0" sz="2800" lang="en-CA" smtClean="0">
                <a:latin typeface="Times New Roman" pitchFamily="18" charset="0"/>
                <a:cs typeface="Times New Roman" pitchFamily="18" charset="0"/>
              </a:rPr>
              <a:t>Marketing Budget</a:t>
            </a:r>
            <a:endParaRPr dirty="0" sz="2800" lang="en-CA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CA" smtClean="0"/>
              <a:t>Introduction </a:t>
            </a:r>
            <a:endParaRPr dirty="0" lang="en-CA"/>
          </a:p>
        </p:txBody>
      </p:sp>
      <p:sp>
        <p:nvSpPr>
          <p:cNvPr id="1048602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p>
            <a:r>
              <a:rPr dirty="0" sz="2000" lang="en-CA">
                <a:latin typeface="Times New Roman" pitchFamily="18" charset="0"/>
                <a:cs typeface="Times New Roman" pitchFamily="18" charset="0"/>
              </a:rPr>
              <a:t>Marketing budget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is the estimated costs </a:t>
            </a:r>
            <a:r>
              <a:rPr dirty="0" sz="2000" lang="en-CA">
                <a:latin typeface="Times New Roman" pitchFamily="18" charset="0"/>
                <a:cs typeface="Times New Roman" pitchFamily="18" charset="0"/>
              </a:rPr>
              <a:t>required to advance a business' items or administrations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Marketing budget cater for promoting </a:t>
            </a:r>
            <a:r>
              <a:rPr dirty="0" sz="2000" lang="en-CA">
                <a:latin typeface="Times New Roman" pitchFamily="18" charset="0"/>
                <a:cs typeface="Times New Roman" pitchFamily="18" charset="0"/>
              </a:rPr>
              <a:t>interchanges like site improvement, publicizing, and advertising, just as the expenses of utilizing promoting staff and using office space. </a:t>
            </a:r>
          </a:p>
          <a:p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2" name="Content Placeholder 4" descr="intro food truck.PNG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4427984" y="2060848"/>
            <a:ext cx="4258816" cy="3139959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Concerns for Cafe and Food Truck Marketing Budget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7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The cafe and food truck business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will:</a:t>
            </a:r>
          </a:p>
          <a:p>
            <a:pPr>
              <a:buNone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- concentrate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on the earlier year's arrangement and overlooking potential new deals, objectives and openings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Tx/>
              <a:buChar char="-"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keep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away from excessive spending and expenses effectively. </a:t>
            </a:r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target brand improvement, content creation, digital media, Email programs/E-pamphlets, Events, Graphic plan,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etc.</a:t>
            </a:r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3" name="Content Placeholder 4" descr="f truck 2.PNG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4648200" y="2783970"/>
            <a:ext cx="4038600" cy="2707698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Possible Issues and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their Solutions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Poor Organization of the marketing budget (Truong, 2019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). The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management will strive to align the showcasing objectives with the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vision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at that point organize the costs expected to accomplish the objective goals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Incorrect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data used to predict the possible outcome of any business undertaking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Truong, 2019). The management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will ensure benchmark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execution of each procedure when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propelling budgeting.</a:t>
            </a:r>
          </a:p>
          <a:p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4" name="Content Placeholder 4" descr="prob f truck.PNG"/>
          <p:cNvPicPr>
            <a:picLocks noChangeAspect="1" noGrp="1"/>
          </p:cNvPicPr>
          <p:nvPr>
            <p:ph sz="half" idx="2"/>
          </p:nvPr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4648200" y="2740480"/>
            <a:ext cx="4038600" cy="279467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Conti...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000" lang="en-CA" smtClean="0"/>
              <a:t>Miscommunication </a:t>
            </a:r>
            <a:r>
              <a:rPr dirty="0" sz="2000" lang="en-CA" smtClean="0"/>
              <a:t>between departments of the business (</a:t>
            </a:r>
            <a:r>
              <a:rPr dirty="0" sz="2000" lang="en-CA" err="1" smtClean="0"/>
              <a:t>Camilleri</a:t>
            </a:r>
            <a:r>
              <a:rPr dirty="0" sz="2000" lang="en-CA" smtClean="0"/>
              <a:t>, 2018</a:t>
            </a:r>
            <a:r>
              <a:rPr dirty="0" sz="2000" lang="en-CA" smtClean="0"/>
              <a:t>).</a:t>
            </a:r>
            <a:r>
              <a:rPr dirty="0" sz="2000" lang="en-CA" smtClean="0"/>
              <a:t> </a:t>
            </a:r>
            <a:r>
              <a:rPr dirty="0" sz="2000" lang="en-CA" smtClean="0"/>
              <a:t>The </a:t>
            </a:r>
            <a:r>
              <a:rPr dirty="0" sz="2000" lang="en-CA" smtClean="0"/>
              <a:t>management will prevent such poor communication between departments by calming any existing pressure between them and encourage marketing team to convey their endeavors as far as cash contributed and </a:t>
            </a:r>
            <a:r>
              <a:rPr dirty="0" sz="2000" lang="en-CA" smtClean="0"/>
              <a:t>benefitted.</a:t>
            </a:r>
            <a:endParaRPr dirty="0" sz="2000" lang="en-CA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cafe and food truck business will cross-examine the outcome of every business undertaking before they allocate some money for it. </a:t>
            </a:r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marketing budget prioritizes on such concerns as brand positioning, advertisement on social media platforms, promotions and production of pamphlets and billboards. </a:t>
            </a:r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endParaRPr dirty="0" sz="2000" lang="en-CA" smtClean="0">
              <a:latin typeface="Times New Roman" pitchFamily="18" charset="0"/>
              <a:cs typeface="Times New Roman" pitchFamily="18" charset="0"/>
            </a:endParaRPr>
          </a:p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management will harmoniously coordinate different stakeholders of the business to make marketing 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.effectiveness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3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pPr>
              <a:buNone/>
            </a:pPr>
            <a:r>
              <a:rPr dirty="0" sz="2000" lang="en-CA" err="1" smtClean="0">
                <a:latin typeface="Times New Roman" pitchFamily="18" charset="0"/>
                <a:cs typeface="Times New Roman" pitchFamily="18" charset="0"/>
              </a:rPr>
              <a:t>Camilleri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, M. A. (2018). Integrated marketing communications. In </a:t>
            </a:r>
            <a:r>
              <a:rPr dirty="0" sz="2000" i="1" lang="en-CA" smtClean="0">
                <a:latin typeface="Times New Roman" pitchFamily="18" charset="0"/>
                <a:cs typeface="Times New Roman" pitchFamily="18" charset="0"/>
              </a:rPr>
              <a:t>Travel marketing, tourism economics and the airline product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(pp. 85-103). Springer, Cham.</a:t>
            </a:r>
          </a:p>
          <a:p>
            <a:pPr>
              <a:buNone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Mullin, R. (2018). </a:t>
            </a:r>
            <a:r>
              <a:rPr dirty="0" sz="2000" i="1" lang="en-CA" smtClean="0">
                <a:latin typeface="Times New Roman" pitchFamily="18" charset="0"/>
                <a:cs typeface="Times New Roman" pitchFamily="18" charset="0"/>
              </a:rPr>
              <a:t>Promotional marketing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dirty="0" sz="2000" lang="en-CA" err="1" smtClean="0">
                <a:latin typeface="Times New Roman" pitchFamily="18" charset="0"/>
                <a:cs typeface="Times New Roman" pitchFamily="18" charset="0"/>
              </a:rPr>
              <a:t>Routledge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Truong, L. (2019). CRITICAL FACTORS BEHIND SUCCESS AND FAILURE OF SMALL BUSINESS: A Study in Food Truck Industry in Finland.</a:t>
            </a:r>
          </a:p>
          <a:p>
            <a:pPr>
              <a:buNone/>
            </a:pP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Yoon, B., &amp; Chung, Y. (2018). Consumer Attitude and Visit Intention toward Food-Trucks: Targeting </a:t>
            </a:r>
            <a:r>
              <a:rPr dirty="0" sz="2000" lang="en-CA" err="1" smtClean="0">
                <a:latin typeface="Times New Roman" pitchFamily="18" charset="0"/>
                <a:cs typeface="Times New Roman" pitchFamily="18" charset="0"/>
              </a:rPr>
              <a:t>Millennials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. </a:t>
            </a:r>
            <a:r>
              <a:rPr dirty="0" sz="2000" i="1" lang="en-CA" smtClean="0">
                <a:latin typeface="Times New Roman" pitchFamily="18" charset="0"/>
                <a:cs typeface="Times New Roman" pitchFamily="18" charset="0"/>
              </a:rPr>
              <a:t>Journal of foodservice business research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dirty="0" sz="2000" i="1" lang="en-CA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dirty="0" sz="2000" lang="en-CA" smtClean="0">
                <a:latin typeface="Times New Roman" pitchFamily="18" charset="0"/>
                <a:cs typeface="Times New Roman" pitchFamily="18" charset="0"/>
              </a:rPr>
              <a:t>(2), 187-199.</a:t>
            </a:r>
          </a:p>
          <a:p>
            <a:endParaRPr dirty="0" sz="2000" lang="en-CA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algn="ctr" blurRad="57150" dir="5400000" dist="38100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dir="tl" rig="glow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Cafe and Food Truck Business</dc:title>
  <dc:creator>TECRA_M11</dc:creator>
  <cp:lastModifiedBy>TECRA_M11</cp:lastModifiedBy>
  <dcterms:created xsi:type="dcterms:W3CDTF">2019-06-26T05:18:21Z</dcterms:created>
  <dcterms:modified xsi:type="dcterms:W3CDTF">2019-06-26T15:06:32Z</dcterms:modified>
</cp:coreProperties>
</file>